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60" r:id="rId9"/>
    <p:sldId id="261" r:id="rId10"/>
    <p:sldId id="263" r:id="rId11"/>
    <p:sldId id="264" r:id="rId12"/>
    <p:sldId id="275" r:id="rId13"/>
    <p:sldId id="277" r:id="rId14"/>
    <p:sldId id="278" r:id="rId15"/>
    <p:sldId id="280" r:id="rId16"/>
    <p:sldId id="282" r:id="rId17"/>
    <p:sldId id="283" r:id="rId18"/>
    <p:sldId id="284" r:id="rId19"/>
    <p:sldId id="28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34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8029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471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712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370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584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90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622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956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156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498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A6C45-56D8-46EF-8D42-9DD445A349FA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09C94-D4F3-4A79-BB19-6258BAD3A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0805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oma_(biology)" TargetMode="External"/><Relationship Id="rId2" Type="http://schemas.openxmlformats.org/officeDocument/2006/relationships/hyperlink" Target="http://en.wikipedia.org/wiki/Lysi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Red_blood_cells" TargetMode="External"/><Relationship Id="rId5" Type="http://schemas.openxmlformats.org/officeDocument/2006/relationships/hyperlink" Target="http://en.wikipedia.org/wiki/Cell_organelle" TargetMode="External"/><Relationship Id="rId4" Type="http://schemas.openxmlformats.org/officeDocument/2006/relationships/hyperlink" Target="http://en.wikipedia.org/wiki/Membrane-boun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Nuclease" TargetMode="External"/><Relationship Id="rId3" Type="http://schemas.openxmlformats.org/officeDocument/2006/relationships/hyperlink" Target="http://en.wikipedia.org/wiki/Lipid" TargetMode="External"/><Relationship Id="rId7" Type="http://schemas.openxmlformats.org/officeDocument/2006/relationships/hyperlink" Target="http://en.wikipedia.org/wiki/Protein" TargetMode="External"/><Relationship Id="rId2" Type="http://schemas.openxmlformats.org/officeDocument/2006/relationships/hyperlink" Target="http://en.wikipedia.org/wiki/Lipa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Protease" TargetMode="External"/><Relationship Id="rId5" Type="http://schemas.openxmlformats.org/officeDocument/2006/relationships/hyperlink" Target="http://en.wikipedia.org/wiki/Carbohydrate" TargetMode="External"/><Relationship Id="rId10" Type="http://schemas.openxmlformats.org/officeDocument/2006/relationships/hyperlink" Target="http://en.wikipedia.org/wiki/Phosphoric_acid" TargetMode="External"/><Relationship Id="rId4" Type="http://schemas.openxmlformats.org/officeDocument/2006/relationships/hyperlink" Target="http://en.wikipedia.org/wiki/Amylase" TargetMode="External"/><Relationship Id="rId9" Type="http://schemas.openxmlformats.org/officeDocument/2006/relationships/hyperlink" Target="http://en.wikipedia.org/wiki/Nucleic_aci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“</a:t>
            </a:r>
            <a:r>
              <a:rPr lang="en-US" sz="8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Lysosome</a:t>
            </a:r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”</a:t>
            </a:r>
            <a:b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Cell Bio </a:t>
            </a:r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12</a:t>
            </a:r>
            <a:endParaRPr lang="en-US" sz="8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6196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5. Polymorphic Nature:</a:t>
            </a:r>
            <a:endParaRPr lang="en-US" b="1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effectLst/>
              </a:rPr>
              <a:t>Polymorphism, i.e. existence of a structure in more than one form, is an important feature of lysosomes. </a:t>
            </a:r>
          </a:p>
          <a:p>
            <a:r>
              <a:rPr lang="en-US" dirty="0" smtClean="0">
                <a:effectLst/>
              </a:rPr>
              <a:t>Several different forms of lysosomes have been identified within the cell as primary lysosomes, secondary lysosomes, residual bodies and </a:t>
            </a:r>
            <a:r>
              <a:rPr lang="en-US" dirty="0" err="1" smtClean="0">
                <a:effectLst/>
              </a:rPr>
              <a:t>autophagic</a:t>
            </a:r>
            <a:r>
              <a:rPr lang="en-US" dirty="0" smtClean="0">
                <a:effectLst/>
              </a:rPr>
              <a:t> vacuoles.</a:t>
            </a:r>
          </a:p>
          <a:p>
            <a:pPr marL="0" indent="0">
              <a:buNone/>
            </a:pPr>
            <a:r>
              <a:rPr lang="en-US" b="1" dirty="0" smtClean="0"/>
              <a:t>1. Primary lysosomes: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These are also called the true, pure or original lysosomes, having a single unit membrane containing enzymes in the inactive forms. </a:t>
            </a:r>
          </a:p>
          <a:p>
            <a:pPr marL="0" indent="0">
              <a:buNone/>
            </a:pPr>
            <a:r>
              <a:rPr lang="en-US" b="1" dirty="0" smtClean="0"/>
              <a:t>2. Secondary lysosomes: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These are also called the </a:t>
            </a:r>
            <a:r>
              <a:rPr lang="en-US" dirty="0" err="1" smtClean="0"/>
              <a:t>phagosomes</a:t>
            </a:r>
            <a:r>
              <a:rPr lang="en-US" dirty="0" smtClean="0"/>
              <a:t> as they contain the engulfed material and enzymes. The enzymes present in such lysosome gradually digest the engulfed material. </a:t>
            </a:r>
          </a:p>
          <a:p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11902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3. Residual or Lysosomes: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err="1" smtClean="0"/>
              <a:t>Lysosomal</a:t>
            </a:r>
            <a:r>
              <a:rPr lang="en-US" dirty="0" smtClean="0"/>
              <a:t> membrane characterized by the presence of undigested materials like myelin figure is called residual body. </a:t>
            </a:r>
          </a:p>
          <a:p>
            <a:pPr marL="0" indent="0"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Autophagic</a:t>
            </a:r>
            <a:r>
              <a:rPr lang="en-US" b="1" dirty="0" smtClean="0"/>
              <a:t> Vacuoles: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autophagic</a:t>
            </a:r>
            <a:r>
              <a:rPr lang="en-US" dirty="0" smtClean="0"/>
              <a:t> vacuoles are also known as </a:t>
            </a:r>
            <a:r>
              <a:rPr lang="en-US" dirty="0" err="1" smtClean="0"/>
              <a:t>autophogosomes</a:t>
            </a:r>
            <a:r>
              <a:rPr lang="en-US" dirty="0" smtClean="0"/>
              <a:t> or </a:t>
            </a:r>
            <a:r>
              <a:rPr lang="en-US" dirty="0" err="1" smtClean="0"/>
              <a:t>cytolysosoms</a:t>
            </a:r>
            <a:r>
              <a:rPr lang="en-US" dirty="0" smtClean="0"/>
              <a:t>. The </a:t>
            </a:r>
            <a:r>
              <a:rPr lang="en-US" dirty="0" err="1" smtClean="0"/>
              <a:t>autophagic</a:t>
            </a:r>
            <a:r>
              <a:rPr lang="en-US" dirty="0" smtClean="0"/>
              <a:t> vacuoles are formed when the cell feeds on its intracellular organelles such as the mitochondria and endoplasmic reticulum by the process of autophagy. </a:t>
            </a:r>
          </a:p>
          <a:p>
            <a:pPr marL="0" indent="0" algn="ctr">
              <a:buNone/>
            </a:pPr>
            <a:r>
              <a:rPr lang="en-US" dirty="0" smtClean="0"/>
              <a:t>C. de Duve (1967) and Allison (1967) have observed that during starvation on the organisms many </a:t>
            </a:r>
            <a:r>
              <a:rPr lang="en-US" dirty="0" err="1" smtClean="0"/>
              <a:t>autophagic</a:t>
            </a:r>
            <a:r>
              <a:rPr lang="en-US" dirty="0" smtClean="0"/>
              <a:t> vacuoles developed in the liver cells which feed on the cellular components.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68293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6. </a:t>
            </a:r>
            <a: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Functions:</a:t>
            </a:r>
            <a:b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1436"/>
            <a:ext cx="10515600" cy="55591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44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Lysosomal</a:t>
            </a:r>
            <a:r>
              <a:rPr lang="en-US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 Digestion of External Particles: </a:t>
            </a:r>
          </a:p>
          <a:p>
            <a:r>
              <a:rPr lang="en-US" sz="4400" dirty="0" smtClean="0"/>
              <a:t>Large molecules are taken into the cell by the process called phagocytosis. </a:t>
            </a:r>
          </a:p>
          <a:p>
            <a:r>
              <a:rPr lang="en-US" sz="4400" dirty="0" smtClean="0"/>
              <a:t>The cell engulfs the particles and then forms an invagination that becomes pinched off from the cell membrane to become an internal sac or body. </a:t>
            </a:r>
          </a:p>
          <a:p>
            <a:r>
              <a:rPr lang="en-US" sz="4400" dirty="0" smtClean="0"/>
              <a:t>It is referred to as a </a:t>
            </a:r>
            <a:r>
              <a:rPr lang="en-US" sz="4400" dirty="0" err="1" smtClean="0"/>
              <a:t>phagosome</a:t>
            </a:r>
            <a:r>
              <a:rPr lang="en-US" sz="4400" dirty="0" smtClean="0"/>
              <a:t>, A </a:t>
            </a:r>
            <a:r>
              <a:rPr lang="en-US" sz="4400" dirty="0" err="1" smtClean="0"/>
              <a:t>phagosome</a:t>
            </a:r>
            <a:r>
              <a:rPr lang="en-US" sz="4400" dirty="0" smtClean="0"/>
              <a:t> then moves towards the lysosome. </a:t>
            </a:r>
          </a:p>
          <a:p>
            <a:r>
              <a:rPr lang="en-US" sz="4400" dirty="0" smtClean="0"/>
              <a:t>Exposure of the material to the </a:t>
            </a:r>
            <a:r>
              <a:rPr lang="en-US" sz="4400" dirty="0" err="1" smtClean="0"/>
              <a:t>lysosomal</a:t>
            </a:r>
            <a:r>
              <a:rPr lang="en-US" sz="4400" dirty="0" smtClean="0"/>
              <a:t> hydrolases occurs through fusion of the </a:t>
            </a:r>
            <a:r>
              <a:rPr lang="en-US" sz="4400" dirty="0" err="1" smtClean="0"/>
              <a:t>phagosome</a:t>
            </a:r>
            <a:r>
              <a:rPr lang="en-US" sz="4400" dirty="0" smtClean="0"/>
              <a:t> with a lysosome. </a:t>
            </a:r>
          </a:p>
          <a:p>
            <a:r>
              <a:rPr lang="en-US" sz="4400" dirty="0" smtClean="0"/>
              <a:t>Now the enzymes from the lysosome can come into contact with the molecules brought into the cell in the </a:t>
            </a:r>
            <a:r>
              <a:rPr lang="en-US" sz="4400" dirty="0" err="1" smtClean="0"/>
              <a:t>phagosome</a:t>
            </a:r>
            <a:r>
              <a:rPr lang="en-US" sz="4400" dirty="0" smtClean="0"/>
              <a:t> and digestion occurs. </a:t>
            </a:r>
          </a:p>
          <a:p>
            <a:r>
              <a:rPr lang="en-US" sz="4400" dirty="0" smtClean="0"/>
              <a:t>Once the molecules are digested, the digested products can diffuse out of the so-called digestive vacuole into the cytoplasm of the cell leaving the residue in the digestive vacuole. </a:t>
            </a:r>
          </a:p>
          <a:p>
            <a:r>
              <a:rPr lang="en-US" sz="4400" dirty="0" smtClean="0"/>
              <a:t>The digestive vacuole now moves on to the cell membrane where the so-called reverse phagocytosis or defecation occurs.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411336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208" y="1059872"/>
            <a:ext cx="6390409" cy="5029201"/>
          </a:xfrm>
        </p:spPr>
      </p:pic>
    </p:spTree>
    <p:extLst>
      <p:ext uri="{BB962C8B-B14F-4D97-AF65-F5344CB8AC3E}">
        <p14:creationId xmlns="" xmlns:p14="http://schemas.microsoft.com/office/powerpoint/2010/main" val="15700908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3064"/>
            <a:ext cx="10515600" cy="556389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Digestion of Intracellular Substance:</a:t>
            </a:r>
          </a:p>
          <a:p>
            <a:r>
              <a:rPr lang="en-US" dirty="0"/>
              <a:t>P</a:t>
            </a:r>
            <a:r>
              <a:rPr lang="en-US" dirty="0" smtClean="0"/>
              <a:t>ortions of the substances, find their way inside the cell’s own lysosomes and are broken down. </a:t>
            </a:r>
          </a:p>
          <a:p>
            <a:r>
              <a:rPr lang="en-US" dirty="0" smtClean="0"/>
              <a:t>This process is termed as cellular autophagy. </a:t>
            </a:r>
          </a:p>
          <a:p>
            <a:r>
              <a:rPr lang="en-US" dirty="0" smtClean="0"/>
              <a:t>During the starvation of cell these stored food materials are digested by lysosomes to give energy. </a:t>
            </a:r>
          </a:p>
          <a:p>
            <a:pPr marL="0" indent="0">
              <a:buNone/>
            </a:pPr>
            <a:r>
              <a:rPr lang="en-US" b="1" dirty="0" smtClean="0"/>
              <a:t>3</a:t>
            </a:r>
            <a:r>
              <a:rPr lang="en-US" b="1" dirty="0"/>
              <a:t>. Cellular Digestion</a:t>
            </a:r>
            <a:r>
              <a:rPr lang="en-US" b="1" dirty="0" smtClean="0"/>
              <a:t>:</a:t>
            </a:r>
          </a:p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dies, </a:t>
            </a:r>
            <a:r>
              <a:rPr lang="en-US" dirty="0" err="1" smtClean="0"/>
              <a:t>lysosomal</a:t>
            </a:r>
            <a:r>
              <a:rPr lang="en-US" dirty="0" smtClean="0"/>
              <a:t> </a:t>
            </a:r>
            <a:r>
              <a:rPr lang="en-US" dirty="0"/>
              <a:t>membrane </a:t>
            </a:r>
            <a:r>
              <a:rPr lang="en-US" dirty="0" smtClean="0"/>
              <a:t>ruptures, liberated </a:t>
            </a:r>
            <a:r>
              <a:rPr lang="en-US" dirty="0"/>
              <a:t>enzymes become free in the cell, which then quickly digest the entire cell. </a:t>
            </a:r>
          </a:p>
          <a:p>
            <a:r>
              <a:rPr lang="en-US" dirty="0"/>
              <a:t>This is a built in mechanism for removing dead cells.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6699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9545"/>
            <a:ext cx="10515600" cy="5657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4. Extracellular Digestion: </a:t>
            </a:r>
          </a:p>
          <a:p>
            <a:r>
              <a:rPr lang="en-US" dirty="0" smtClean="0"/>
              <a:t>A cell can discharge </a:t>
            </a:r>
            <a:r>
              <a:rPr lang="en-US" dirty="0" err="1" smtClean="0"/>
              <a:t>lysosomal</a:t>
            </a:r>
            <a:r>
              <a:rPr lang="en-US" dirty="0" smtClean="0"/>
              <a:t> enzymes to destroy the surrounding structures. </a:t>
            </a:r>
          </a:p>
          <a:p>
            <a:r>
              <a:rPr lang="en-US" dirty="0"/>
              <a:t>D</a:t>
            </a:r>
            <a:r>
              <a:rPr lang="en-US" dirty="0" smtClean="0"/>
              <a:t>igests contagious structures. </a:t>
            </a:r>
          </a:p>
          <a:p>
            <a:pPr marL="0" indent="0">
              <a:buNone/>
            </a:pPr>
            <a:r>
              <a:rPr lang="en-US" b="1" dirty="0"/>
              <a:t>5. Role in Secretion: </a:t>
            </a:r>
          </a:p>
          <a:p>
            <a:r>
              <a:rPr lang="en-US" dirty="0" smtClean="0"/>
              <a:t>Formation </a:t>
            </a:r>
            <a:r>
              <a:rPr lang="en-US" dirty="0"/>
              <a:t>of secretory products in secretory </a:t>
            </a:r>
            <a:r>
              <a:rPr lang="en-US" dirty="0" smtClean="0"/>
              <a:t>cells. </a:t>
            </a:r>
          </a:p>
          <a:p>
            <a:r>
              <a:rPr lang="en-US" dirty="0" smtClean="0"/>
              <a:t>Lysosomes- </a:t>
            </a:r>
            <a:r>
              <a:rPr lang="en-US" dirty="0"/>
              <a:t>mediated thyroid hormones secretion is the best known </a:t>
            </a:r>
            <a:r>
              <a:rPr lang="en-US" dirty="0" smtClean="0"/>
              <a:t>example. </a:t>
            </a:r>
          </a:p>
          <a:p>
            <a:r>
              <a:rPr lang="en-US" dirty="0"/>
              <a:t>R</a:t>
            </a:r>
            <a:r>
              <a:rPr lang="en-US" dirty="0" smtClean="0"/>
              <a:t>egulation </a:t>
            </a:r>
            <a:r>
              <a:rPr lang="en-US" dirty="0"/>
              <a:t>of hormone </a:t>
            </a:r>
            <a:r>
              <a:rPr lang="en-US" dirty="0" smtClean="0"/>
              <a:t>secretion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259169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0718"/>
            <a:ext cx="10515600" cy="5626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6. Chromosome breaks: </a:t>
            </a:r>
          </a:p>
          <a:p>
            <a:r>
              <a:rPr lang="en-US" dirty="0" smtClean="0"/>
              <a:t>Lysosomes contain the enzyme </a:t>
            </a:r>
            <a:r>
              <a:rPr lang="en-US" dirty="0" err="1" smtClean="0"/>
              <a:t>deoxyribonuclease</a:t>
            </a:r>
            <a:r>
              <a:rPr lang="en-US" dirty="0" smtClean="0"/>
              <a:t> (</a:t>
            </a:r>
            <a:r>
              <a:rPr lang="en-US" dirty="0" err="1" smtClean="0"/>
              <a:t>DNAse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This enzyme causes chromosomal breaks and their rearrangement.</a:t>
            </a:r>
          </a:p>
          <a:p>
            <a:r>
              <a:rPr lang="en-US" dirty="0" err="1" smtClean="0"/>
              <a:t>DNAse</a:t>
            </a:r>
            <a:r>
              <a:rPr lang="en-US" dirty="0" smtClean="0"/>
              <a:t> has two active sites and breaks down both the strands of DNA. These breaks lead to various syndromes.</a:t>
            </a:r>
          </a:p>
          <a:p>
            <a:pPr marL="0" indent="0">
              <a:buNone/>
            </a:pPr>
            <a:r>
              <a:rPr lang="en-US" b="1" dirty="0" smtClean="0"/>
              <a:t>7. Role in development and metamorphosis: </a:t>
            </a:r>
          </a:p>
          <a:p>
            <a:r>
              <a:rPr lang="en-US" dirty="0" smtClean="0"/>
              <a:t>Lysosomes are important in development. </a:t>
            </a:r>
          </a:p>
          <a:p>
            <a:r>
              <a:rPr lang="en-US" dirty="0" smtClean="0"/>
              <a:t>During metamorphosis, the process of </a:t>
            </a:r>
            <a:r>
              <a:rPr lang="en-US" dirty="0" err="1" smtClean="0"/>
              <a:t>resorption</a:t>
            </a:r>
            <a:r>
              <a:rPr lang="en-US" dirty="0" smtClean="0"/>
              <a:t> of the tadpole tail and regression of the various larval tissues, including the fat body and the salivary gland, are accompanied by increased </a:t>
            </a:r>
            <a:r>
              <a:rPr lang="en-US" dirty="0" err="1" smtClean="0"/>
              <a:t>lysosomal</a:t>
            </a:r>
            <a:r>
              <a:rPr lang="en-US" dirty="0" smtClean="0"/>
              <a:t> acid hydrolase activity (Weber).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728886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0718"/>
            <a:ext cx="10515600" cy="5626245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8. Role of Lysosomes during Cell Division: </a:t>
            </a:r>
          </a:p>
          <a:p>
            <a:pPr marL="0" indent="0">
              <a:buNone/>
            </a:pPr>
            <a:r>
              <a:rPr lang="en-US" dirty="0" smtClean="0"/>
              <a:t>During the cell division, the lysosomes of the particular dividing cell move towards the periphery instead of near the nucleus, as in usual cases they are seen. </a:t>
            </a:r>
          </a:p>
          <a:p>
            <a:pPr marL="0" indent="0">
              <a:buNone/>
            </a:pPr>
            <a:r>
              <a:rPr lang="en-US" dirty="0" smtClean="0"/>
              <a:t>During the </a:t>
            </a:r>
            <a:r>
              <a:rPr lang="en-US" dirty="0" err="1" smtClean="0"/>
              <a:t>cytokineses</a:t>
            </a:r>
            <a:r>
              <a:rPr lang="en-US" dirty="0" smtClean="0"/>
              <a:t> equal number of them move towards opposite poles. </a:t>
            </a:r>
          </a:p>
          <a:p>
            <a:pPr marL="0" indent="0">
              <a:buNone/>
            </a:pPr>
            <a:r>
              <a:rPr lang="en-US" dirty="0" smtClean="0"/>
              <a:t>Sometimes during cell-division certain repressors in cytoplasm inhibit cell-division. Lysosomes secrete certain depressors which destroy the repressor and results in cell division (Allison, 1967).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81645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838200" y="384175"/>
            <a:ext cx="10515600" cy="57927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9 . Help in protein synthesis: </a:t>
            </a:r>
          </a:p>
          <a:p>
            <a:r>
              <a:rPr lang="en-US" dirty="0" err="1" smtClean="0"/>
              <a:t>Novikoff</a:t>
            </a:r>
            <a:r>
              <a:rPr lang="en-US" dirty="0" smtClean="0"/>
              <a:t> and </a:t>
            </a:r>
            <a:r>
              <a:rPr lang="en-US" dirty="0" err="1" smtClean="0"/>
              <a:t>Essner</a:t>
            </a:r>
            <a:r>
              <a:rPr lang="en-US" dirty="0" smtClean="0"/>
              <a:t> (1960) have suggested the possible role of lysosomes in protein synthesis. </a:t>
            </a:r>
          </a:p>
          <a:p>
            <a:r>
              <a:rPr lang="en-US" dirty="0" smtClean="0"/>
              <a:t>Recently, Singh (1972) has correlated </a:t>
            </a:r>
            <a:r>
              <a:rPr lang="en-US" dirty="0" err="1" smtClean="0"/>
              <a:t>lysosomal</a:t>
            </a:r>
            <a:r>
              <a:rPr lang="en-US" dirty="0" smtClean="0"/>
              <a:t> activity with the protein synthesis. </a:t>
            </a:r>
          </a:p>
          <a:p>
            <a:r>
              <a:rPr lang="en-US" dirty="0" smtClean="0"/>
              <a:t>In the liver and pancreas of some birds, lysosomes seem to be more active and developed showing possible relationship with cell metabolism.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10 . Lysosomes and cancer:</a:t>
            </a:r>
          </a:p>
          <a:p>
            <a:r>
              <a:rPr lang="en-US" dirty="0" smtClean="0"/>
              <a:t>Malignant cells are found to contain abnormal chromosomes; it is presumed that the chromosomal abnormality is caused by chromosomal breakage produced by the </a:t>
            </a:r>
            <a:r>
              <a:rPr lang="en-US" dirty="0" err="1" smtClean="0"/>
              <a:t>lysosomal</a:t>
            </a:r>
            <a:r>
              <a:rPr lang="en-US" dirty="0" smtClean="0"/>
              <a:t> enzymes. </a:t>
            </a:r>
          </a:p>
          <a:p>
            <a:r>
              <a:rPr lang="en-US" dirty="0" smtClean="0"/>
              <a:t>The partial deletion of chromosome 21 in man is associated with the chronic myeloid leukemia (blood cancer).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02613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3682"/>
            <a:ext cx="10515600" cy="58132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11. Removal of dead cells:</a:t>
            </a:r>
          </a:p>
          <a:p>
            <a:r>
              <a:rPr lang="en-US" dirty="0" smtClean="0"/>
              <a:t>Hirsch and Cohn (1964) suggested that lysosomes help in the removal of dead cells in tissue. 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lysosomal</a:t>
            </a:r>
            <a:r>
              <a:rPr lang="en-US" dirty="0" smtClean="0"/>
              <a:t> membrane raptures in these cells, releasing the enzyme into body of cell, so that whole cell may be digested. </a:t>
            </a:r>
          </a:p>
          <a:p>
            <a:r>
              <a:rPr lang="en-US" dirty="0" smtClean="0"/>
              <a:t>This process of tissue degeneration (necrosis) is due to this </a:t>
            </a:r>
            <a:r>
              <a:rPr lang="en-US" dirty="0" err="1" smtClean="0"/>
              <a:t>lysosomal</a:t>
            </a:r>
            <a:r>
              <a:rPr lang="en-US" dirty="0" smtClean="0"/>
              <a:t> activity.</a:t>
            </a:r>
          </a:p>
          <a:p>
            <a:pPr marL="0" indent="0">
              <a:buNone/>
            </a:pPr>
            <a:r>
              <a:rPr lang="en-US" b="1" dirty="0" smtClean="0"/>
              <a:t>14. Lysosomes and disease:</a:t>
            </a:r>
          </a:p>
          <a:p>
            <a:r>
              <a:rPr lang="en-US" dirty="0" smtClean="0"/>
              <a:t>Inhalation of foreign particles like silica, etc., leads to inflammation and deposition of fibrous tissue in the lungs.</a:t>
            </a:r>
          </a:p>
          <a:p>
            <a:r>
              <a:rPr lang="en-US" dirty="0" smtClean="0"/>
              <a:t> The particles of silica increase the permeability of </a:t>
            </a:r>
            <a:r>
              <a:rPr lang="en-US" dirty="0" err="1" smtClean="0"/>
              <a:t>lysosomal</a:t>
            </a:r>
            <a:r>
              <a:rPr lang="en-US" dirty="0" smtClean="0"/>
              <a:t> membranes and rapture of lysosomes. </a:t>
            </a:r>
          </a:p>
          <a:p>
            <a:r>
              <a:rPr lang="en-US" dirty="0" smtClean="0"/>
              <a:t>This leads to the </a:t>
            </a:r>
            <a:r>
              <a:rPr lang="en-US" dirty="0" err="1" smtClean="0"/>
              <a:t>lysis</a:t>
            </a:r>
            <a:r>
              <a:rPr lang="en-US" dirty="0" smtClean="0"/>
              <a:t> of lung cells resulting in their inflammation. </a:t>
            </a:r>
          </a:p>
          <a:p>
            <a:r>
              <a:rPr lang="en-US" dirty="0" smtClean="0"/>
              <a:t>A metabolic disorder, the </a:t>
            </a:r>
            <a:r>
              <a:rPr lang="en-US" dirty="0" smtClean="0">
                <a:solidFill>
                  <a:srgbClr val="FF0000"/>
                </a:solidFill>
              </a:rPr>
              <a:t>gout</a:t>
            </a:r>
            <a:r>
              <a:rPr lang="en-US" dirty="0" smtClean="0"/>
              <a:t>, is caused by the accumulation of sodium orate crystals in the joints. These are picked up by the phagocytes resulting in their lysosome rupture.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491270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Contents: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Morphology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Structure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Enzymes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Polymorphic </a:t>
            </a:r>
            <a:r>
              <a:rPr lang="en-US" dirty="0"/>
              <a:t>Nature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Functions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683451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pPr algn="ctr"/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Introduction:</a:t>
            </a:r>
            <a:endParaRPr lang="en-US" b="1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682"/>
            <a:ext cx="10515600" cy="4670281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n-US" sz="3500" dirty="0" smtClean="0"/>
          </a:p>
          <a:p>
            <a:r>
              <a:rPr lang="en-US" sz="4600" dirty="0" smtClean="0"/>
              <a:t>A </a:t>
            </a:r>
            <a:r>
              <a:rPr lang="en-US" sz="4600" b="1" dirty="0" smtClean="0"/>
              <a:t>lysosome</a:t>
            </a:r>
            <a:r>
              <a:rPr lang="en-US" sz="4600" dirty="0" smtClean="0"/>
              <a:t> (derived from the Greek words </a:t>
            </a:r>
            <a:r>
              <a:rPr lang="en-US" sz="4600" dirty="0" err="1" smtClean="0">
                <a:hlinkClick r:id="rId2" tooltip="Lysis"/>
              </a:rPr>
              <a:t>lysis</a:t>
            </a:r>
            <a:r>
              <a:rPr lang="en-US" sz="4600" dirty="0" smtClean="0"/>
              <a:t>, meaning "to loosen", and </a:t>
            </a:r>
            <a:r>
              <a:rPr lang="en-US" sz="4600" dirty="0" smtClean="0">
                <a:hlinkClick r:id="rId3" tooltip="Soma (biology)"/>
              </a:rPr>
              <a:t>soma</a:t>
            </a:r>
            <a:r>
              <a:rPr lang="en-US" sz="4600" dirty="0" smtClean="0"/>
              <a:t>, "body") </a:t>
            </a:r>
          </a:p>
          <a:p>
            <a:pPr marL="0" indent="0">
              <a:buNone/>
            </a:pPr>
            <a:endParaRPr lang="en-US" sz="4600" dirty="0" smtClean="0"/>
          </a:p>
          <a:p>
            <a:r>
              <a:rPr lang="en-US" sz="4600" dirty="0" smtClean="0"/>
              <a:t>It is a </a:t>
            </a:r>
            <a:r>
              <a:rPr lang="en-US" sz="4600" dirty="0" smtClean="0">
                <a:hlinkClick r:id="rId4" tooltip="Membrane-bound"/>
              </a:rPr>
              <a:t>membrane-bound</a:t>
            </a:r>
            <a:r>
              <a:rPr lang="en-US" sz="4600" dirty="0" smtClean="0"/>
              <a:t> </a:t>
            </a:r>
            <a:r>
              <a:rPr lang="en-US" sz="4600" dirty="0" smtClean="0">
                <a:hlinkClick r:id="rId5" tooltip="Cell organelle"/>
              </a:rPr>
              <a:t>cell organelle</a:t>
            </a:r>
            <a:r>
              <a:rPr lang="en-US" sz="4600" dirty="0" smtClean="0"/>
              <a:t> found in animal cells (they are absent in </a:t>
            </a:r>
            <a:r>
              <a:rPr lang="en-US" sz="4600" dirty="0" smtClean="0">
                <a:hlinkClick r:id="rId6" tooltip="Red blood cells"/>
              </a:rPr>
              <a:t>red blood cells</a:t>
            </a:r>
            <a:r>
              <a:rPr lang="en-US" sz="4600" dirty="0" smtClean="0"/>
              <a:t>). </a:t>
            </a:r>
          </a:p>
          <a:p>
            <a:r>
              <a:rPr lang="en-US" altLang="ko-KR" sz="4600" dirty="0">
                <a:solidFill>
                  <a:srgbClr val="000000"/>
                </a:solidFill>
                <a:ea typeface="굴림" panose="020B0600000101010101" pitchFamily="34" charset="-127"/>
              </a:rPr>
              <a:t>The “garbage disposals” </a:t>
            </a:r>
            <a:r>
              <a:rPr lang="en-US" altLang="ko-KR" dirty="0">
                <a:solidFill>
                  <a:srgbClr val="000000"/>
                </a:solidFill>
                <a:ea typeface="굴림" panose="020B0600000101010101" pitchFamily="34" charset="-127"/>
              </a:rPr>
              <a:t>of your cells; they are responsible for digesting and recycling materials that the cell no longer needs or has to get rid of.</a:t>
            </a:r>
          </a:p>
          <a:p>
            <a:r>
              <a:rPr lang="en-US" altLang="ko-KR" dirty="0">
                <a:solidFill>
                  <a:srgbClr val="000000"/>
                </a:solidFill>
                <a:ea typeface="굴림" panose="020B0600000101010101" pitchFamily="34" charset="-127"/>
              </a:rPr>
              <a:t>Lysosomes are very common in white blood cells, where disease and sickness are fought so a lot bacteria needs to be digested.</a:t>
            </a:r>
          </a:p>
          <a:p>
            <a:r>
              <a:rPr lang="en-US" altLang="ko-KR" dirty="0">
                <a:solidFill>
                  <a:srgbClr val="000000"/>
                </a:solidFill>
                <a:ea typeface="굴림" panose="020B0600000101010101" pitchFamily="34" charset="-127"/>
              </a:rPr>
              <a:t>Their shape and size vary depending on what material is digested. </a:t>
            </a:r>
          </a:p>
          <a:p>
            <a:r>
              <a:rPr lang="en-US" altLang="ko-KR" dirty="0">
                <a:solidFill>
                  <a:srgbClr val="000000"/>
                </a:solidFill>
                <a:ea typeface="굴림" panose="020B0600000101010101" pitchFamily="34" charset="-127"/>
              </a:rPr>
              <a:t>They contain about 40 different enzymes (ex. nucleases, proteases, lipases, and </a:t>
            </a:r>
            <a:r>
              <a:rPr lang="en-US" altLang="ko-KR" dirty="0" err="1">
                <a:solidFill>
                  <a:srgbClr val="000000"/>
                </a:solidFill>
                <a:ea typeface="굴림" panose="020B0600000101010101" pitchFamily="34" charset="-127"/>
              </a:rPr>
              <a:t>carbohydrases</a:t>
            </a:r>
            <a:r>
              <a:rPr lang="en-US" altLang="ko-KR" dirty="0">
                <a:solidFill>
                  <a:srgbClr val="000000"/>
                </a:solidFill>
                <a:ea typeface="굴림" panose="020B0600000101010101" pitchFamily="34" charset="-127"/>
              </a:rPr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731863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0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2. </a:t>
            </a:r>
            <a: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Morphology: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4174"/>
            <a:ext cx="10515600" cy="5002789"/>
          </a:xfrm>
        </p:spPr>
        <p:txBody>
          <a:bodyPr/>
          <a:lstStyle/>
          <a:p>
            <a:endParaRPr lang="en-US" b="1" u="sng" dirty="0" smtClean="0"/>
          </a:p>
          <a:p>
            <a:pPr marL="0" indent="0">
              <a:buNone/>
            </a:pPr>
            <a:endParaRPr lang="en-US" b="1" u="sng" dirty="0" smtClean="0"/>
          </a:p>
          <a:p>
            <a:pPr marL="0" indent="0">
              <a:buNone/>
            </a:pPr>
            <a:r>
              <a:rPr lang="en-US" b="1" u="sng" dirty="0" smtClean="0"/>
              <a:t>Shape and Size: </a:t>
            </a:r>
          </a:p>
          <a:p>
            <a:r>
              <a:rPr lang="en-US" sz="3200" dirty="0"/>
              <a:t>V</a:t>
            </a:r>
            <a:r>
              <a:rPr lang="en-US" sz="3200" dirty="0" smtClean="0"/>
              <a:t>ariable. </a:t>
            </a:r>
          </a:p>
          <a:p>
            <a:r>
              <a:rPr lang="en-US" sz="3200" dirty="0" smtClean="0"/>
              <a:t>Morphologically can be compared with Amoeba and white blood cells (W.B.C.). </a:t>
            </a:r>
          </a:p>
          <a:p>
            <a:r>
              <a:rPr lang="en-US" sz="3200" dirty="0"/>
              <a:t>V</a:t>
            </a:r>
            <a:r>
              <a:rPr lang="en-US" sz="3200" dirty="0" smtClean="0"/>
              <a:t>ary in size from 0.4 to 0.8цm, but </a:t>
            </a:r>
          </a:p>
          <a:p>
            <a:r>
              <a:rPr lang="en-US" sz="3200" dirty="0" smtClean="0"/>
              <a:t>they may be as large as 5цm in mammalian kidney cells.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48386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256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3. Structure:</a:t>
            </a:r>
            <a:b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7692"/>
            <a:ext cx="10515600" cy="5153890"/>
          </a:xfrm>
        </p:spPr>
        <p:txBody>
          <a:bodyPr>
            <a:normAutofit/>
          </a:bodyPr>
          <a:lstStyle/>
          <a:p>
            <a:r>
              <a:rPr lang="en-US" dirty="0" smtClean="0"/>
              <a:t>Round tiny bags filled with dense material and digestive enzymes. 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Consist of two parts: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(1) Limiting membrane </a:t>
            </a:r>
          </a:p>
          <a:p>
            <a:pPr marL="0" indent="0" algn="ctr">
              <a:buNone/>
            </a:pPr>
            <a:r>
              <a:rPr lang="en-US" dirty="0" smtClean="0"/>
              <a:t>(2) Inner dense mass. </a:t>
            </a:r>
          </a:p>
          <a:p>
            <a:pPr marL="0" indent="0">
              <a:buNone/>
            </a:pPr>
            <a:r>
              <a:rPr lang="en-US" b="1" dirty="0" smtClean="0"/>
              <a:t>1. Limiting membrane: </a:t>
            </a:r>
            <a:endParaRPr lang="en-US" dirty="0" smtClean="0"/>
          </a:p>
          <a:p>
            <a:r>
              <a:rPr lang="en-US" dirty="0" smtClean="0"/>
              <a:t>Single.</a:t>
            </a:r>
          </a:p>
          <a:p>
            <a:r>
              <a:rPr lang="en-US" dirty="0"/>
              <a:t>C</a:t>
            </a:r>
            <a:r>
              <a:rPr lang="en-US" dirty="0" smtClean="0"/>
              <a:t>omposed of lipoprotein. </a:t>
            </a:r>
          </a:p>
          <a:p>
            <a:r>
              <a:rPr lang="en-US" dirty="0" smtClean="0"/>
              <a:t>Chemical structure is homologous.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136928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60059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2. Inner dense mass</a:t>
            </a:r>
            <a:r>
              <a:rPr lang="en-US" dirty="0" smtClean="0"/>
              <a:t>: </a:t>
            </a:r>
          </a:p>
          <a:p>
            <a:r>
              <a:rPr lang="en-US" dirty="0"/>
              <a:t>M</a:t>
            </a:r>
            <a:r>
              <a:rPr lang="en-US" dirty="0" smtClean="0"/>
              <a:t>ay be solid or of very dense contents. </a:t>
            </a:r>
          </a:p>
          <a:p>
            <a:r>
              <a:rPr lang="en-US" dirty="0" smtClean="0"/>
              <a:t>Some lysosomes have a very dense outer zone and less dense inner zone. </a:t>
            </a:r>
          </a:p>
          <a:p>
            <a:r>
              <a:rPr lang="en-US" dirty="0" smtClean="0"/>
              <a:t>Some others have cavities or vacuoles within the granular material.</a:t>
            </a:r>
          </a:p>
          <a:p>
            <a:r>
              <a:rPr lang="en-US" dirty="0" smtClean="0"/>
              <a:t>Usually they are supposed to possess denser contents then mitochondria. </a:t>
            </a:r>
          </a:p>
          <a:p>
            <a:pPr marL="0" indent="0">
              <a:buNone/>
            </a:pPr>
            <a:r>
              <a:rPr lang="en-US" b="1" dirty="0" smtClean="0"/>
              <a:t>Permeability of </a:t>
            </a:r>
            <a:r>
              <a:rPr lang="en-US" b="1" dirty="0" err="1" smtClean="0"/>
              <a:t>Lysosomal</a:t>
            </a:r>
            <a:r>
              <a:rPr lang="en-US" b="1" dirty="0" smtClean="0"/>
              <a:t> membrane: </a:t>
            </a:r>
          </a:p>
          <a:p>
            <a:pPr marL="0" indent="0" algn="ctr">
              <a:buNone/>
            </a:pPr>
            <a:r>
              <a:rPr lang="en-US" dirty="0"/>
              <a:t>I</a:t>
            </a:r>
            <a:r>
              <a:rPr lang="en-US" dirty="0" smtClean="0"/>
              <a:t>mpermeable to substrate of the enzymes contained in the lysosomes. Certain substances called </a:t>
            </a:r>
            <a:r>
              <a:rPr lang="en-US" b="1" dirty="0" smtClean="0">
                <a:solidFill>
                  <a:srgbClr val="FF0000"/>
                </a:solidFill>
              </a:rPr>
              <a:t>labializes</a:t>
            </a:r>
            <a:r>
              <a:rPr lang="en-US" dirty="0" smtClean="0"/>
              <a:t>, cause instability of the </a:t>
            </a:r>
            <a:r>
              <a:rPr lang="en-US" dirty="0" err="1" smtClean="0"/>
              <a:t>lysosomal</a:t>
            </a:r>
            <a:r>
              <a:rPr lang="en-US" dirty="0" smtClean="0"/>
              <a:t> membrane, leading to release of enzymes from the lysosomes. Other substances, called </a:t>
            </a:r>
            <a:r>
              <a:rPr lang="en-US" b="1" dirty="0" smtClean="0">
                <a:solidFill>
                  <a:srgbClr val="FF0000"/>
                </a:solidFill>
              </a:rPr>
              <a:t>stabilizers</a:t>
            </a:r>
            <a:r>
              <a:rPr lang="en-US" dirty="0" smtClean="0"/>
              <a:t>, have a stabilizing action on the membrane. </a:t>
            </a:r>
          </a:p>
          <a:p>
            <a:pPr marL="0" indent="0">
              <a:buNone/>
            </a:pPr>
            <a:r>
              <a:rPr lang="en-US" dirty="0" smtClean="0"/>
              <a:t>A list of some labializes and stabilizers are giving in Table.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55260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991" y="1267690"/>
            <a:ext cx="7180118" cy="4717474"/>
          </a:xfrm>
        </p:spPr>
      </p:pic>
    </p:spTree>
    <p:extLst>
      <p:ext uri="{BB962C8B-B14F-4D97-AF65-F5344CB8AC3E}">
        <p14:creationId xmlns="" xmlns:p14="http://schemas.microsoft.com/office/powerpoint/2010/main" val="1515857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4. Enzymes:</a:t>
            </a:r>
            <a:endParaRPr lang="en-US" b="1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Some important enzymes found within lysosomes include:</a:t>
            </a:r>
          </a:p>
          <a:p>
            <a:r>
              <a:rPr lang="en-US" dirty="0" smtClean="0">
                <a:hlinkClick r:id="rId2" action="ppaction://hlinkfile" tooltip="Lipase"/>
              </a:rPr>
              <a:t>Lipase</a:t>
            </a:r>
            <a:r>
              <a:rPr lang="en-US" dirty="0" smtClean="0"/>
              <a:t>, which digests </a:t>
            </a:r>
            <a:r>
              <a:rPr lang="en-US" dirty="0" smtClean="0">
                <a:hlinkClick r:id="rId3" action="ppaction://hlinkfile" tooltip="Lipid"/>
              </a:rPr>
              <a:t>lipids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4" action="ppaction://hlinkfile" tooltip="Amylase"/>
              </a:rPr>
              <a:t>Amylase</a:t>
            </a:r>
            <a:r>
              <a:rPr lang="en-US" dirty="0" smtClean="0"/>
              <a:t>, which digest </a:t>
            </a:r>
            <a:r>
              <a:rPr lang="en-US" dirty="0" smtClean="0">
                <a:hlinkClick r:id="rId5" action="ppaction://hlinkfile" tooltip="Carbohydrate"/>
              </a:rPr>
              <a:t>carbohydrates</a:t>
            </a:r>
            <a:r>
              <a:rPr lang="en-US" dirty="0" smtClean="0"/>
              <a:t> (e.g., sugars) </a:t>
            </a:r>
          </a:p>
          <a:p>
            <a:r>
              <a:rPr lang="en-US" dirty="0" smtClean="0">
                <a:hlinkClick r:id="rId6" action="ppaction://hlinkfile" tooltip="Protease"/>
              </a:rPr>
              <a:t>Proteases</a:t>
            </a:r>
            <a:r>
              <a:rPr lang="en-US" dirty="0" smtClean="0"/>
              <a:t>, which digest </a:t>
            </a:r>
            <a:r>
              <a:rPr lang="en-US" dirty="0" smtClean="0">
                <a:hlinkClick r:id="rId7" action="ppaction://hlinkfile" tooltip="Protein"/>
              </a:rPr>
              <a:t>proteins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8" action="ppaction://hlinkfile" tooltip="Nuclease"/>
              </a:rPr>
              <a:t>Nucleases</a:t>
            </a:r>
            <a:r>
              <a:rPr lang="en-US" dirty="0" smtClean="0"/>
              <a:t>, which digest </a:t>
            </a:r>
            <a:r>
              <a:rPr lang="en-US" dirty="0" smtClean="0">
                <a:hlinkClick r:id="rId9" action="ppaction://hlinkfile" tooltip="Nucleic acid"/>
              </a:rPr>
              <a:t>nucleic acids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10" action="ppaction://hlinkfile" tooltip="Phosphoric acid"/>
              </a:rPr>
              <a:t>phosphoric acid</a:t>
            </a:r>
            <a:r>
              <a:rPr lang="en-US" dirty="0" smtClean="0"/>
              <a:t> monoesters.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978250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838200" y="477838"/>
            <a:ext cx="10515600" cy="5699125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All these </a:t>
            </a:r>
            <a:r>
              <a:rPr lang="en-US" b="1" dirty="0" smtClean="0"/>
              <a:t>hydrolytic</a:t>
            </a:r>
            <a:r>
              <a:rPr lang="en-US" dirty="0" smtClean="0"/>
              <a:t> enzymes are produced in the endoplasmic reticulum, and to some extent in cytoplasm are transported and processed through the Golgi apparatus.</a:t>
            </a:r>
          </a:p>
          <a:p>
            <a:r>
              <a:rPr lang="en-US" dirty="0" smtClean="0"/>
              <a:t> </a:t>
            </a:r>
            <a:r>
              <a:rPr lang="en-US" b="1" u="sng" dirty="0" smtClean="0"/>
              <a:t>Hydrolytic Enzymes</a:t>
            </a:r>
            <a:r>
              <a:rPr lang="en-US" dirty="0" smtClean="0"/>
              <a:t>: Hydrolytic enzymes break down protein, carbohydrate, and fat molecules into their simplest units. The hydrolysis of polymers by hydrolytic enzymes results in free monomers.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During hydrolysis (hydro-,"water";</a:t>
            </a:r>
            <a:r>
              <a:rPr lang="en-US" dirty="0" err="1" smtClean="0"/>
              <a:t>lysis</a:t>
            </a:r>
            <a:r>
              <a:rPr lang="en-US" dirty="0" smtClean="0"/>
              <a:t>-,"break") a water molecule is added to the polymer and cleaves the covalent bond holding the two monomers.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799644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1347</Words>
  <Application>Microsoft Office PowerPoint</Application>
  <PresentationFormat>Custom</PresentationFormat>
  <Paragraphs>126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“Lysosome” Cell Bio 12</vt:lpstr>
      <vt:lpstr>Contents: </vt:lpstr>
      <vt:lpstr>1. Introduction:</vt:lpstr>
      <vt:lpstr>2. Morphology: </vt:lpstr>
      <vt:lpstr>3. Structure: </vt:lpstr>
      <vt:lpstr>Slide 6</vt:lpstr>
      <vt:lpstr>Slide 7</vt:lpstr>
      <vt:lpstr>4. Enzymes:</vt:lpstr>
      <vt:lpstr>Slide 9</vt:lpstr>
      <vt:lpstr>5. Polymorphic Nature:</vt:lpstr>
      <vt:lpstr>Slide 11</vt:lpstr>
      <vt:lpstr>6. Functions: 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“Lysosome”</dc:title>
  <dc:creator>Viaoo</dc:creator>
  <cp:lastModifiedBy>nEda</cp:lastModifiedBy>
  <cp:revision>48</cp:revision>
  <dcterms:created xsi:type="dcterms:W3CDTF">2014-12-09T15:04:57Z</dcterms:created>
  <dcterms:modified xsi:type="dcterms:W3CDTF">2020-04-13T15:16:34Z</dcterms:modified>
</cp:coreProperties>
</file>